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2" r:id="rId2"/>
    <p:sldId id="361" r:id="rId3"/>
    <p:sldId id="416" r:id="rId4"/>
    <p:sldId id="419" r:id="rId5"/>
    <p:sldId id="446" r:id="rId6"/>
    <p:sldId id="561" r:id="rId7"/>
    <p:sldId id="562" r:id="rId8"/>
    <p:sldId id="428" r:id="rId9"/>
    <p:sldId id="558" r:id="rId10"/>
    <p:sldId id="560" r:id="rId11"/>
    <p:sldId id="5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42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B6F86-89F7-4C52-A90D-EC5E3B68088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09E8D-46DB-4751-85A9-EF5656E46B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44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DCC21-30F5-1CA6-8EEF-C14C72510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FE050-094D-E81E-94E0-DA23D0BD0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98FC-1DD0-1E07-690D-07BEFD4E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3950D-1641-3D9C-6F8F-163FE48E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48CE1-0078-8D22-3C9D-595CD9C4A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21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46-7DBC-E2D3-2124-906337B3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D7343-EB26-79D6-6005-EBAFFFF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10F32-8A59-2B67-1E4F-03C6E469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07A2B-BDE0-CCDE-C3F5-759A7D23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458C2-C498-8E38-139A-8199063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67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2DA972-BF1B-532F-EF31-A51022E43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73787-B3E0-8B91-98AC-0B203C4A3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E667E-768C-D341-E263-51771513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61006-7431-C59B-DB4A-48D21B42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1D0F-A5DA-7406-BFD4-43ABACFCB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048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153F4-2D74-556E-2DD1-91677EB5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9D74D-3356-3A0B-9269-D71A5E2E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0ED9-2D22-13DB-D24A-68A3D813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60BB6-7813-6D95-F2B7-D12ADCDB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0EAAC-EC25-64FD-B769-1CF2604AA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2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56DF-00C6-8B59-C876-4605132D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16AF0-7D5E-06CC-76BE-0CF5D4244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702CE-5F5C-1528-5D0D-7BE3BF5C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9A63-F770-2FB1-6582-CA73BD33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ACA16-EE56-18AF-963E-74BEAC9D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09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2380-BCD5-A450-5EFC-3B1C66CB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7AA66-FC26-B357-D02F-9E6236A81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AFBE7-1551-B752-353C-28CA44F04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22C8F-0D62-CE07-D4C9-B51627A3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09409-275E-E9FB-57AD-F853D4CC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265AF-A349-C22A-B11A-25EA5A53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31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E8DB-218E-6145-F846-027AE079A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3D90E-BEEB-0C8A-C721-4E7BA7B25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C1E6E-6FB1-5537-EEC0-21503640D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69D36-3805-55DF-7686-83D7924D3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76EB6-A68A-570B-0335-1B2553138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38491-88F8-A824-7D1C-B4A6C364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A5117-B06D-2C90-1595-C7FC1580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6E517-3508-0C39-5160-6A08C763F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41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03E4-5F75-9A8C-5A11-1D6AFAFCE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F3E69A-EA4B-FDDF-F403-9FFD99D39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9887ED-21D6-E73C-6BA8-86F0C330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AD9CC-F8DF-A075-3718-37510B5E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602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542C3C-3AAA-B358-A421-840B1BEB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236CB-4FEB-732D-367B-9D3DB3E1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365BA-0434-050E-68C9-11F059E4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106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1AF1-8403-80C3-6D53-982533FF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D2BE0-AFDB-B0EC-6286-BAF5169B4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DC2FD-5B9F-66C1-5C26-93761C933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8D36-0C6B-462A-46CE-26238691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0E2B2-0508-E263-CFE0-D512D99E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723D2-994D-B501-56A1-4CECDA0A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55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0B9C-362B-3103-DD8B-91542052E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22DEC-2523-675C-7D29-AC0198537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CA35D0-8DAF-265F-89D8-828FB6B71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58349-1C01-0212-69DD-A4958891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2E554-0BB6-6CE5-D032-F5CC56F4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3DE02-811F-29DD-CF49-DEFC0D34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57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27061-F508-D996-9149-32020829A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8990A-F342-0969-659C-C1C2E2C67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03AAF-E73D-E608-7CB5-E5EEB5465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158C-3843-49FE-848D-0B12DD957858}" type="datetimeFigureOut">
              <a:rPr lang="en-IN" smtClean="0"/>
              <a:t>27-04-2023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88EB4-778D-839A-3E18-D1B62D1E8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A9463-EA78-F07A-5A6D-391D824EA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4B7F-16A6-4F54-93D9-5E34F932AD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893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022mt93667@wilp.bits-pilani.ac.i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FD44EE-9113-4DAC-8B01-DB74C856D8C0}"/>
              </a:ext>
            </a:extLst>
          </p:cNvPr>
          <p:cNvSpPr txBox="1"/>
          <p:nvPr/>
        </p:nvSpPr>
        <p:spPr>
          <a:xfrm>
            <a:off x="1032903" y="603716"/>
            <a:ext cx="92284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Bahnschrift SemiBold" panose="020B0502040204020203" pitchFamily="34" charset="0"/>
              </a:rPr>
              <a:t>Software Architecture Assignment #2</a:t>
            </a:r>
          </a:p>
          <a:p>
            <a:pPr algn="l"/>
            <a:r>
              <a:rPr lang="pt-BR" sz="32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Name : JOHN PAUL NAVEEN ROZARIO R</a:t>
            </a:r>
          </a:p>
          <a:p>
            <a:pPr algn="l" fontAlgn="ctr"/>
            <a:r>
              <a:rPr lang="en-IN" sz="32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Email :  </a:t>
            </a:r>
            <a:r>
              <a:rPr lang="en-IN" sz="3200" dirty="0">
                <a:solidFill>
                  <a:srgbClr val="C00000"/>
                </a:solidFill>
                <a:latin typeface="Bahnschrift SemiBold" panose="020B0502040204020203" pitchFamily="34" charset="0"/>
                <a:hlinkClick r:id="rId2"/>
              </a:rPr>
              <a:t>2022mt93667@wilp.bits-pilani.ac.in</a:t>
            </a:r>
            <a:endParaRPr lang="en-IN" sz="3200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pPr algn="l" fontAlgn="ctr"/>
            <a:r>
              <a:rPr lang="en-IN" sz="32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ID : </a:t>
            </a:r>
            <a:r>
              <a:rPr lang="en-IN" sz="3200" b="0" i="0" dirty="0">
                <a:solidFill>
                  <a:srgbClr val="C00000"/>
                </a:solidFill>
                <a:effectLst/>
                <a:latin typeface="Google Sans"/>
              </a:rPr>
              <a:t>2022mt93667</a:t>
            </a:r>
            <a:br>
              <a:rPr lang="en-IN" sz="3200" b="0" i="0" dirty="0">
                <a:effectLst/>
                <a:latin typeface="Roboto" panose="02000000000000000000" pitchFamily="2" charset="0"/>
              </a:rPr>
            </a:br>
            <a:endParaRPr lang="en-IN" sz="3200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  <a:p>
            <a:endParaRPr lang="pt-BR" sz="3200" b="1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endParaRPr lang="pt-BR" sz="3200" b="1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C334AE-3DEB-45A0-9291-184DFAC6BAF6}"/>
              </a:ext>
            </a:extLst>
          </p:cNvPr>
          <p:cNvSpPr/>
          <p:nvPr/>
        </p:nvSpPr>
        <p:spPr>
          <a:xfrm>
            <a:off x="436880" y="603716"/>
            <a:ext cx="152400" cy="47142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6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497344" y="603315"/>
            <a:ext cx="4477732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Architecture Pattern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6CB482-C08E-47EF-B797-00200237F130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5991DF-4C93-D54C-51E6-355CAAED5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69744"/>
            <a:ext cx="9901000" cy="4384942"/>
          </a:xfrm>
        </p:spPr>
        <p:txBody>
          <a:bodyPr>
            <a:normAutofit/>
          </a:bodyPr>
          <a:lstStyle/>
          <a:p>
            <a:r>
              <a:rPr lang="en-US" sz="2400" dirty="0"/>
              <a:t>Microservices: The system is composed of small, independently deployable services, enabling better scalability and maintainability.</a:t>
            </a:r>
          </a:p>
          <a:p>
            <a:r>
              <a:rPr lang="en-US" sz="2400" dirty="0"/>
              <a:t>AWS Cloud : AWS allows users to build, deploy, and manage applications and services using a flexible and cost-effective pay-as-you-go mode</a:t>
            </a:r>
          </a:p>
          <a:p>
            <a:r>
              <a:rPr lang="en-US" sz="2400" dirty="0"/>
              <a:t>Event-driven architecture: The system reacts to events generated by users or devices, allowing for asynchronous and decoupled communication between components.</a:t>
            </a:r>
          </a:p>
          <a:p>
            <a:r>
              <a:rPr lang="en-US" sz="2400" dirty="0"/>
              <a:t>CQRS (Command Query Responsibility Segregation): Separate components handle write (command) and read (query) operations, improving performance and scalability.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7751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497344" y="603315"/>
            <a:ext cx="4477732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Key Learnings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6CB482-C08E-47EF-B797-00200237F130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317ED6-9EDD-93C8-8DC7-974CF8A1B0A6}"/>
              </a:ext>
            </a:extLst>
          </p:cNvPr>
          <p:cNvSpPr txBox="1"/>
          <p:nvPr/>
        </p:nvSpPr>
        <p:spPr>
          <a:xfrm>
            <a:off x="1678674" y="2314392"/>
            <a:ext cx="92804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significance of identifying ASRs and aligning them with system requirements and user needs.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process of selecting and implementing tactics to address ASRs, ensuring a robust and scalable architecture.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role of architectural patterns in guiding the design and organization of the system, improving its overall maintainability and extensibility.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1847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1D1A29D-B86F-4C9E-BFE9-F596D4122145}"/>
              </a:ext>
            </a:extLst>
          </p:cNvPr>
          <p:cNvGrpSpPr/>
          <p:nvPr/>
        </p:nvGrpSpPr>
        <p:grpSpPr>
          <a:xfrm>
            <a:off x="2177591" y="679704"/>
            <a:ext cx="9528634" cy="4647426"/>
            <a:chOff x="2300140" y="688158"/>
            <a:chExt cx="9528634" cy="46474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D999680-5BA6-4B55-94E0-CCC0C925C244}"/>
                </a:ext>
              </a:extLst>
            </p:cNvPr>
            <p:cNvSpPr txBox="1"/>
            <p:nvPr/>
          </p:nvSpPr>
          <p:spPr>
            <a:xfrm>
              <a:off x="2300140" y="688158"/>
              <a:ext cx="9528634" cy="240065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5000" dirty="0">
                  <a:ln w="0"/>
                  <a:solidFill>
                    <a:srgbClr val="FFC000"/>
                  </a:solidFill>
                  <a:latin typeface="Harlow Solid Italic" panose="04030604020F02020D02" pitchFamily="82" charset="0"/>
                  <a:cs typeface="Gisha" panose="020B0502040204020203" pitchFamily="34" charset="-79"/>
                </a:rPr>
                <a:t>Spotter</a:t>
              </a:r>
              <a:endParaRPr lang="en-US" sz="15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80DC25-34B3-4BF5-8FEB-38B8CF35492D}"/>
                </a:ext>
              </a:extLst>
            </p:cNvPr>
            <p:cNvSpPr txBox="1"/>
            <p:nvPr/>
          </p:nvSpPr>
          <p:spPr>
            <a:xfrm>
              <a:off x="2300140" y="3088815"/>
              <a:ext cx="789987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0" dirty="0">
                  <a:solidFill>
                    <a:schemeClr val="bg2">
                      <a:lumMod val="50000"/>
                    </a:schemeClr>
                  </a:solidFill>
                  <a:latin typeface="Imprint MT Shadow" panose="04020605060303030202" pitchFamily="82" charset="0"/>
                  <a:cs typeface="Gisha" panose="020B0502040204020203" pitchFamily="34" charset="-79"/>
                </a:rPr>
                <a:t>Choose your fitness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800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1EE308-02AB-4979-B493-F4787FCECBA3}"/>
              </a:ext>
            </a:extLst>
          </p:cNvPr>
          <p:cNvSpPr txBox="1"/>
          <p:nvPr/>
        </p:nvSpPr>
        <p:spPr>
          <a:xfrm>
            <a:off x="655321" y="2575034"/>
            <a:ext cx="5120113" cy="3462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Provide fitness programs </a:t>
            </a:r>
          </a:p>
          <a:p>
            <a:pPr marL="742950" lvl="1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Group Exercise classes, Personal Training, etc.</a:t>
            </a:r>
          </a:p>
          <a:p>
            <a:pPr marL="285750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Managing employees, salaries, vacations, payments</a:t>
            </a:r>
          </a:p>
        </p:txBody>
      </p:sp>
      <p:pic>
        <p:nvPicPr>
          <p:cNvPr id="1026" name="Picture 2" descr="Image result for paper supplies">
            <a:extLst>
              <a:ext uri="{FF2B5EF4-FFF2-40B4-BE49-F238E27FC236}">
                <a16:creationId xmlns:a16="http://schemas.microsoft.com/office/drawing/2014/main" id="{4B9F6321-EC31-4184-BE33-9DEC10B618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9" r="29875" b="1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210B74D0-B113-4F4F-8410-318A92E477A3}"/>
              </a:ext>
            </a:extLst>
          </p:cNvPr>
          <p:cNvSpPr txBox="1"/>
          <p:nvPr/>
        </p:nvSpPr>
        <p:spPr>
          <a:xfrm>
            <a:off x="655320" y="1383929"/>
            <a:ext cx="2516329" cy="132343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Purpose of the System </a:t>
            </a:r>
          </a:p>
        </p:txBody>
      </p:sp>
    </p:spTree>
    <p:extLst>
      <p:ext uri="{BB962C8B-B14F-4D97-AF65-F5344CB8AC3E}">
        <p14:creationId xmlns:p14="http://schemas.microsoft.com/office/powerpoint/2010/main" val="237229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497344" y="603315"/>
            <a:ext cx="4477732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Top 3 ASR’s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28EB8-5A49-40DA-ADD3-4B2F1EF6DCD5}"/>
              </a:ext>
            </a:extLst>
          </p:cNvPr>
          <p:cNvSpPr/>
          <p:nvPr/>
        </p:nvSpPr>
        <p:spPr>
          <a:xfrm>
            <a:off x="451267" y="1794318"/>
            <a:ext cx="3115978" cy="265411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IN" sz="3000" dirty="0">
                <a:latin typeface="Bahnschrift" panose="020B0502040204020203" pitchFamily="34" charset="0"/>
              </a:rPr>
              <a:t>Availability</a:t>
            </a:r>
            <a:br>
              <a:rPr lang="en-IN" sz="3200" b="0" i="0" dirty="0">
                <a:solidFill>
                  <a:srgbClr val="D1D5DB"/>
                </a:solidFill>
                <a:effectLst/>
                <a:latin typeface="Söhne"/>
              </a:rPr>
            </a:br>
            <a:r>
              <a:rPr lang="en-IN" sz="1600" b="0" i="0" dirty="0">
                <a:solidFill>
                  <a:schemeClr val="bg1"/>
                </a:solidFill>
                <a:effectLst/>
                <a:latin typeface="Söhne"/>
              </a:rPr>
              <a:t>System Reliability</a:t>
            </a:r>
            <a:br>
              <a:rPr lang="en-IN" sz="1600" b="0" i="0" dirty="0">
                <a:solidFill>
                  <a:schemeClr val="bg1"/>
                </a:solidFill>
                <a:effectLst/>
                <a:latin typeface="Söhne"/>
              </a:rPr>
            </a:br>
            <a:r>
              <a:rPr lang="en-IN" sz="1600" b="0" i="0" dirty="0">
                <a:solidFill>
                  <a:schemeClr val="bg1"/>
                </a:solidFill>
                <a:effectLst/>
                <a:latin typeface="Söhne"/>
              </a:rPr>
              <a:t>Fault Tolerance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15BAB3-F2DA-4EC2-A765-F0F9553E941D}"/>
              </a:ext>
            </a:extLst>
          </p:cNvPr>
          <p:cNvSpPr/>
          <p:nvPr/>
        </p:nvSpPr>
        <p:spPr>
          <a:xfrm>
            <a:off x="8534796" y="1794317"/>
            <a:ext cx="3115978" cy="265411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IN" sz="3000" dirty="0">
                <a:latin typeface="Bahnschrift" panose="020B0502040204020203" pitchFamily="34" charset="0"/>
              </a:rPr>
              <a:t>Security</a:t>
            </a:r>
            <a:br>
              <a:rPr lang="en-IN" sz="3000" dirty="0">
                <a:latin typeface="Bahnschrift" panose="020B0502040204020203" pitchFamily="34" charset="0"/>
              </a:rPr>
            </a:br>
            <a:r>
              <a:rPr lang="en-IN" sz="1600" dirty="0">
                <a:latin typeface="Sohne"/>
              </a:rPr>
              <a:t>Data Privacy</a:t>
            </a:r>
          </a:p>
          <a:p>
            <a:pPr>
              <a:lnSpc>
                <a:spcPct val="150000"/>
              </a:lnSpc>
            </a:pPr>
            <a:r>
              <a:rPr lang="en-IN" sz="1600" dirty="0">
                <a:latin typeface="Sohne"/>
              </a:rPr>
              <a:t> Authentication &amp; Authorization</a:t>
            </a:r>
            <a:endParaRPr lang="en-US" sz="1600" dirty="0">
              <a:latin typeface="Sohne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BA83EA-A61C-4AFD-82CF-5830EB40466E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2009256" y="1104591"/>
            <a:ext cx="1693185" cy="689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7C9AD5-15F4-4D83-BD31-1A55C273A0B6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769979" y="1104591"/>
            <a:ext cx="2322806" cy="689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C090581-CE09-4A74-A022-05F714C035BB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414599-9C84-9511-1DFA-8D2E3BD4ADA0}"/>
              </a:ext>
            </a:extLst>
          </p:cNvPr>
          <p:cNvSpPr/>
          <p:nvPr/>
        </p:nvSpPr>
        <p:spPr>
          <a:xfrm>
            <a:off x="4178221" y="1794319"/>
            <a:ext cx="3115978" cy="265411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dirty="0">
                <a:latin typeface="Bahnschrift" panose="020B0502040204020203" pitchFamily="34" charset="0"/>
              </a:rPr>
              <a:t>Scalability</a:t>
            </a:r>
            <a:br>
              <a:rPr lang="en-US" sz="3000" dirty="0">
                <a:latin typeface="Bahnschrift" panose="020B0502040204020203" pitchFamily="34" charset="0"/>
              </a:rPr>
            </a:br>
            <a:r>
              <a:rPr lang="en-IN" sz="1600" b="0" i="0" dirty="0">
                <a:solidFill>
                  <a:schemeClr val="bg1"/>
                </a:solidFill>
                <a:effectLst/>
                <a:latin typeface="Söhne"/>
              </a:rPr>
              <a:t>Load Balancing</a:t>
            </a:r>
          </a:p>
          <a:p>
            <a:pPr algn="ctr">
              <a:lnSpc>
                <a:spcPct val="150000"/>
              </a:lnSpc>
            </a:pPr>
            <a:r>
              <a:rPr lang="en-IN" sz="1600" dirty="0">
                <a:solidFill>
                  <a:schemeClr val="bg1"/>
                </a:solidFill>
                <a:latin typeface="Söhne"/>
              </a:rPr>
              <a:t>Elasticity </a:t>
            </a:r>
            <a:endParaRPr lang="en-US" sz="16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251F82B-3719-E137-0955-F2D2BF195F54}"/>
              </a:ext>
            </a:extLst>
          </p:cNvPr>
          <p:cNvCxnSpPr>
            <a:cxnSpLocks/>
            <a:stCxn id="4" idx="2"/>
            <a:endCxn id="2" idx="0"/>
          </p:cNvCxnSpPr>
          <p:nvPr/>
        </p:nvCxnSpPr>
        <p:spPr>
          <a:xfrm>
            <a:off x="5736210" y="1432874"/>
            <a:ext cx="0" cy="36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84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4687465" y="160293"/>
            <a:ext cx="2259246" cy="426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Utility Tree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65C65C-8BEF-0EFC-70C4-C39E1D7AFC7E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C1D96F8A-9AE8-D7B9-609A-F21793F36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863" y="714261"/>
            <a:ext cx="6906607" cy="54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2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497343" y="603315"/>
            <a:ext cx="5967933" cy="942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3000" dirty="0">
                <a:latin typeface="Bahnschrift" panose="020B0502040204020203" pitchFamily="34" charset="0"/>
              </a:rPr>
              <a:t>Tactics used to achieve the ASRs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D94BA2-35F0-A908-E563-97C8C6D933F0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4D5FD9-6EE9-D32C-CBBA-821BD2E7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76296" cy="44290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900" b="1" dirty="0"/>
              <a:t>Availability</a:t>
            </a:r>
            <a:r>
              <a:rPr lang="en-US" sz="1600" b="1" dirty="0"/>
              <a:t>:</a:t>
            </a:r>
          </a:p>
          <a:p>
            <a:pPr marL="0" indent="0">
              <a:buNone/>
            </a:pPr>
            <a:r>
              <a:rPr lang="en-US" sz="1600" b="1" dirty="0"/>
              <a:t>System Reliability:  </a:t>
            </a:r>
            <a:r>
              <a:rPr lang="en-US" sz="1600" dirty="0"/>
              <a:t>Utilize microservices architecture to ensure that individual components can be updated or maintained without affecting the entire system. Implement health checks and monitoring to detect issues early.</a:t>
            </a:r>
          </a:p>
          <a:p>
            <a:pPr marL="0" indent="0">
              <a:buNone/>
            </a:pPr>
            <a:r>
              <a:rPr lang="en-US" sz="1600" b="1" dirty="0"/>
              <a:t>Fault Tolerance: </a:t>
            </a:r>
            <a:r>
              <a:rPr lang="en-US" sz="1600" dirty="0"/>
              <a:t>Use redundancy (e.g., multiple instances of critical services) and fallback mechanisms (e.g., circuit breakers) to handle failures gracefully.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900" b="1" dirty="0"/>
              <a:t>Scalability</a:t>
            </a:r>
            <a:r>
              <a:rPr lang="en-US" sz="1600" b="1" dirty="0"/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Load Balancing: </a:t>
            </a:r>
            <a:r>
              <a:rPr lang="en-US" sz="1600" dirty="0"/>
              <a:t>Use a load balancer (e.g., AWS Elastic Load Balancer) to distribute incoming requests evenly across available instances of services.</a:t>
            </a:r>
          </a:p>
          <a:p>
            <a:pPr marL="0" indent="0">
              <a:buNone/>
            </a:pPr>
            <a:r>
              <a:rPr lang="en-US" sz="1600" b="1" dirty="0"/>
              <a:t>Elasticity: </a:t>
            </a:r>
            <a:r>
              <a:rPr lang="en-US" sz="1600" dirty="0"/>
              <a:t>Implement auto-scaling (e.g., using AWS Auto Scaling or Kubernetes) to dynamically adjust the number of instances based on demand.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900" b="1" dirty="0"/>
              <a:t>Security</a:t>
            </a:r>
            <a:r>
              <a:rPr lang="en-US" sz="1600" b="1" dirty="0"/>
              <a:t>: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Data Privacy: </a:t>
            </a:r>
            <a:r>
              <a:rPr lang="en-US" sz="1600" dirty="0"/>
              <a:t>Encrypt sensitive data at rest (using tools like AWS KMS) and in transit (using TLS/SSL). Implement proper access control mechanisms to limit data access.</a:t>
            </a:r>
          </a:p>
          <a:p>
            <a:pPr marL="0" indent="0">
              <a:buNone/>
            </a:pPr>
            <a:r>
              <a:rPr lang="en-US" sz="1600" b="1" dirty="0"/>
              <a:t>Authentication and Authorization: </a:t>
            </a:r>
            <a:r>
              <a:rPr lang="en-US" sz="1600" dirty="0"/>
              <a:t>Use OAuth 2.0 and OpenID Connect for secure user authentication and role-based access control.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59280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725206" y="507780"/>
            <a:ext cx="4477732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Deployment Diagram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741E30-CB57-8CAF-7B81-5F678E7F8124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115F28-0647-0B5B-A2E3-9DD061951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78" y="1708315"/>
            <a:ext cx="9826388" cy="49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674765" y="60616"/>
            <a:ext cx="4477732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Bahnschrift" panose="020B0502040204020203" pitchFamily="34" charset="0"/>
              </a:rPr>
              <a:t>Sequence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6CB482-C08E-47EF-B797-00200237F130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05470F-FDC0-0421-7AD4-891C4F9AC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947" y="1709241"/>
            <a:ext cx="9253368" cy="490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E95BFF-6D5D-FF5A-44E0-7A038F75021A}"/>
              </a:ext>
            </a:extLst>
          </p:cNvPr>
          <p:cNvSpPr txBox="1"/>
          <p:nvPr/>
        </p:nvSpPr>
        <p:spPr>
          <a:xfrm>
            <a:off x="9157647" y="475395"/>
            <a:ext cx="2907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effectLst/>
                <a:latin typeface="Söhne"/>
              </a:rPr>
              <a:t>Scenario:  Syncing </a:t>
            </a:r>
            <a:r>
              <a:rPr lang="en-US" dirty="0">
                <a:latin typeface="Söhne"/>
              </a:rPr>
              <a:t>appointment data between </a:t>
            </a:r>
            <a:r>
              <a:rPr lang="en-US" b="0" i="0" dirty="0">
                <a:effectLst/>
                <a:latin typeface="Söhne"/>
              </a:rPr>
              <a:t>the tracker and the cloud.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783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CFFA2-5536-460B-B2F5-D9BF03F4A17A}"/>
              </a:ext>
            </a:extLst>
          </p:cNvPr>
          <p:cNvSpPr/>
          <p:nvPr/>
        </p:nvSpPr>
        <p:spPr>
          <a:xfrm>
            <a:off x="3551935" y="128665"/>
            <a:ext cx="5633008" cy="82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Bahnschrift" panose="020B0502040204020203" pitchFamily="34" charset="0"/>
              </a:rPr>
              <a:t>Component &amp; connection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6CB482-C08E-47EF-B797-00200237F130}"/>
              </a:ext>
            </a:extLst>
          </p:cNvPr>
          <p:cNvSpPr txBox="1"/>
          <p:nvPr/>
        </p:nvSpPr>
        <p:spPr>
          <a:xfrm>
            <a:off x="127000" y="51114"/>
            <a:ext cx="2516329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4000" dirty="0">
                <a:ln w="0"/>
                <a:solidFill>
                  <a:srgbClr val="FFC000"/>
                </a:solidFill>
                <a:effectLst/>
                <a:latin typeface="Harlow Solid Italic" panose="04030604020F02020D02" pitchFamily="82" charset="0"/>
                <a:cs typeface="Gisha" panose="020B0502040204020203" pitchFamily="34" charset="-79"/>
              </a:rPr>
              <a:t>Spotter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8DF066-D514-46FF-B704-53983A58B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370" y="1223962"/>
            <a:ext cx="8352541" cy="489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0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445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Bahnschrift</vt:lpstr>
      <vt:lpstr>Bahnschrift SemiBold</vt:lpstr>
      <vt:lpstr>Calibri</vt:lpstr>
      <vt:lpstr>Calibri Light</vt:lpstr>
      <vt:lpstr>Google Sans</vt:lpstr>
      <vt:lpstr>Harlow Solid Italic</vt:lpstr>
      <vt:lpstr>Helvetica Neue</vt:lpstr>
      <vt:lpstr>Imprint MT Shadow</vt:lpstr>
      <vt:lpstr>Roboto</vt:lpstr>
      <vt:lpstr>Sohne</vt:lpstr>
      <vt:lpstr>Söhne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SANGAMITHIRAI</dc:creator>
  <cp:lastModifiedBy>SANGAMITHIRAI</cp:lastModifiedBy>
  <cp:revision>23</cp:revision>
  <dcterms:created xsi:type="dcterms:W3CDTF">2023-03-01T10:56:25Z</dcterms:created>
  <dcterms:modified xsi:type="dcterms:W3CDTF">2023-04-27T17:32:06Z</dcterms:modified>
</cp:coreProperties>
</file>